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>
                <a:solidFill>
                  <a:srgbClr val="FFFFCC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CC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CC"/>
                  </a:solidFill>
                </a:endParaRPr>
              </a:p>
            </p:txBody>
          </p:sp>
        </p:grpSp>
      </p:grpSp>
      <p:sp>
        <p:nvSpPr>
          <p:cNvPr id="5530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530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DB374B-2276-4390-91AD-A002E97CCB21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19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F8E8F-819B-4391-8440-E7EF64664EB3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8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05468-8114-4068-AC0F-6E64764058F8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57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932A1-4CF7-4168-A105-75A37311BAD6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98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EF32B-1A44-461A-86B3-037BDCFBEB1A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9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9C05E-38DE-4955-8D59-FC0B04E14F89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26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28945-81BF-4B5C-A879-25EB749C18AF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40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733F5-6928-4AAC-BF36-1C2EA69DA7C3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23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5650F-0BE9-4CD4-98A2-F36DDA376656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3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45CD3-5F85-47F6-84F1-86EB98330EE9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4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23ECA-17E3-44FC-9B34-73D94928391E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710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>
                <a:solidFill>
                  <a:srgbClr val="FFFFCC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CC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CC"/>
                  </a:solidFill>
                </a:endParaRPr>
              </a:p>
            </p:txBody>
          </p:sp>
        </p:grpSp>
      </p:grpSp>
      <p:sp>
        <p:nvSpPr>
          <p:cNvPr id="5530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530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DB374B-2276-4390-91AD-A002E97CCB21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75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F8E8F-819B-4391-8440-E7EF64664EB3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422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05468-8114-4068-AC0F-6E64764058F8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890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932A1-4CF7-4168-A105-75A37311BAD6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383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EF32B-1A44-461A-86B3-037BDCFBEB1A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10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9C05E-38DE-4955-8D59-FC0B04E14F89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08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28945-81BF-4B5C-A879-25EB749C18AF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895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733F5-6928-4AAC-BF36-1C2EA69DA7C3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4478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5650F-0BE9-4CD4-98A2-F36DDA376656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808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45CD3-5F85-47F6-84F1-86EB98330EE9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32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23ECA-17E3-44FC-9B34-73D94928391E}" type="slidenum">
              <a:rPr lang="ru-RU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05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>
                <a:solidFill>
                  <a:srgbClr val="FFFFCC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54277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4278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CC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428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88BBEC-0B05-4D80-8781-D14D7494F4B0}" type="slidenum">
              <a:rPr lang="ru-RU">
                <a:solidFill>
                  <a:srgbClr val="FFFFC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08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>
                <a:solidFill>
                  <a:srgbClr val="FFFFCC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54277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2400">
                  <a:solidFill>
                    <a:srgbClr val="FFFFC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4278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CC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CC"/>
              </a:solidFill>
            </a:endParaRPr>
          </a:p>
        </p:txBody>
      </p:sp>
      <p:sp>
        <p:nvSpPr>
          <p:cNvPr id="5428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88BBEC-0B05-4D80-8781-D14D7494F4B0}" type="slidenum">
              <a:rPr lang="ru-RU">
                <a:solidFill>
                  <a:srgbClr val="FFFFC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CC"/>
              </a:solidFill>
            </a:endParaRP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838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enobl.ru/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811213"/>
          </a:xfrm>
        </p:spPr>
        <p:txBody>
          <a:bodyPr/>
          <a:lstStyle/>
          <a:p>
            <a:pPr eaLnBrk="1" hangingPunct="1"/>
            <a:r>
              <a:rPr lang="ru-RU" sz="3800" dirty="0" smtClean="0"/>
              <a:t>Экономика Оренбургской области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15816" y="6118226"/>
            <a:ext cx="6019800" cy="6858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Промышленность Оренбургской области</a:t>
            </a:r>
          </a:p>
        </p:txBody>
      </p:sp>
      <p:pic>
        <p:nvPicPr>
          <p:cNvPr id="5124" name="Picture 4" descr="196081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65188"/>
            <a:ext cx="76200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18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L 0.188 0.14523  L 0.125 0.28913  L 0 0.28913  L -0.063 0.14523  L 0 0  Z" pathEditMode="relative" ptsTypes="">
                                      <p:cBhvr>
                                        <p:cTn id="13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-0.00046 0.00191 -0.01018 0.00243 -0.0111 C 0.0033 -0.01249 0.00486 -0.01295 0.0059 -0.01411 C 0.01198 -0.02082 0.01892 -0.02521 0.02465 -0.03285 C 0.03212 -0.03238 0.03976 -0.03331 0.04705 -0.03146 C 0.05 -0.03076 0.05156 -0.02591 0.05417 -0.02359 C 0.06337 -0.0155 0.07048 -0.00231 0.08003 0.00463 C 0.08976 0.0118 0.1066 0.01226 0.11649 0.01411 C 0.12587 0.01365 0.13542 0.01434 0.14479 0.01249 C 0.1467 0.01203 0.14792 0.00925 0.14948 0.00787 C 0.15399 0.0037 0.1592 0.00255 0.16354 -0.00162 C 0.17101 -0.00879 0.16302 -0.00439 0.17066 -0.00786 C 0.17778 -0.01434 0.18212 -0.02012 0.18819 -0.02822 C 0.19132 -0.03238 0.19878 -0.03932 0.19878 -0.03932 C 0.20434 -0.03886 0.20972 -0.03863 0.21528 -0.0377 C 0.22048 -0.03701 0.22917 -0.0303 0.23524 -0.02822 C 0.24271 -0.02221 0.25035 -0.0155 0.25885 -0.01249 C 0.26319 -0.0081 0.26684 -0.00624 0.2717 -0.00324 C 0.27257 -0.00162 0.27274 0.0007 0.27413 0.00162 C 0.27778 0.00416 0.28229 0.0037 0.28594 0.00625 C 0.29167 0.01018 0.29757 0.01249 0.30347 0.01573 C 0.3184 0.01527 0.33333 0.01504 0.34826 0.01411 C 0.35642 0.01365 0.36719 -0.00301 0.37656 -0.00624 C 0.3816 -0.00971 0.38507 -0.01388 0.39062 -0.01573 C 0.39462 -0.02382 0.40121 -0.02753 0.40712 -0.03285 C 0.41441 -0.03955 0.42014 -0.04441 0.4283 -0.04858 C 0.43646 -0.04811 0.44479 -0.04834 0.45295 -0.04696 C 0.46007 -0.0458 0.47066 -0.03632 0.47656 -0.03285 C 0.48993 -0.02521 0.5033 -0.01573 0.51771 -0.01249 C 0.52743 -0.00648 0.53663 0.00046 0.54705 0.00301 C 0.56198 0.00255 0.57708 0.00416 0.59184 0.00162 C 0.59774 0.0007 0.60243 -0.00578 0.60816 -0.00786 C 0.61371 -0.01503 0.61042 -0.01133 0.61875 -0.01874 C 0.61996 -0.01989 0.62239 -0.02197 0.62239 -0.02197 C 0.62847 -0.03308 0.63576 -0.0377 0.64583 -0.03932 C 0.65486 -0.03886 0.66389 -0.03909 0.67292 -0.0377 C 0.67899 -0.03678 0.68333 -0.02776 0.68941 -0.02521 C 0.70798 -0.00786 0.73229 -0.00046 0.75417 0.00463 C 0.78333 0.01828 0.81059 0.00671 0.84358 0.00463 C 0.84792 0.00255 0.85191 0 0.85642 -0.00162 C 0.85885 -0.01087 0.86059 -0.01642 0.86597 -0.02359 C 0.86719 -0.03447 0.86701 -0.03608 0.87292 -0.04395 C 0.85885 -0.05621 0.86805 -0.0495 0.83055 -0.04557 C 0.82517 -0.04511 0.82048 -0.04025 0.81528 -0.0377 C 0.80955 -0.03493 0.80295 -0.03354 0.79774 -0.02984 C 0.79045 -0.02452 0.78455 -0.01943 0.77656 -0.01573 C 0.77101 -0.01041 0.76649 -0.00763 0.76007 -0.00463 C 0.75538 0.00416 0.75989 -0.00185 0.74826 0.00162 C 0.72274 0.00925 0.75191 0.00463 0.71996 0.00787 C 0.60694 0.00255 0.64983 0.01087 0.6 -0.00624 C 0.59184 -0.01295 0.58351 -0.0155 0.57413 -0.01735 C 0.55798 -0.03123 0.53923 -0.02984 0.51996 -0.03146 C 0.4993 -0.02845 0.48038 -0.02128 0.46007 -0.01573 C 0.45364 -0.01133 0.44705 -0.00948 0.43993 -0.00786 C 0.43594 -0.00416 0.43298 -0.00347 0.4283 -0.00162 C 0.41371 0.0044 0.40121 0.00925 0.38594 0.01087 C 0.30087 0.00833 0.31614 0.01434 0.2717 0.00162 C 0.2651 -0.00763 0.25538 -0.01781 0.24583 -0.02036 C 0.23559 -0.02984 0.22014 -0.03192 0.20816 -0.03447 C 0.19653 -0.03331 0.18923 -0.03192 0.17882 -0.02822 C 0.1776 -0.02729 0.17656 -0.02591 0.17535 -0.02521 C 0.17378 -0.02429 0.17205 -0.02475 0.17066 -0.02359 C 0.1691 -0.02244 0.1684 -0.02012 0.16701 -0.01874 C 0.16545 -0.01712 0.16233 -0.01411 0.16233 -0.01411 " pathEditMode="relative" ptsTypes="fffffffffffffffffffffffffffffffffffffffffffffffffffffffffffffffA">
                                      <p:cBhvr>
                                        <p:cTn id="17" dur="2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6341" name="Rectangle 2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/>
              <a:t>Оренбургская область</a:t>
            </a:r>
            <a:r>
              <a:rPr lang="ru-RU" sz="2400" dirty="0" smtClean="0"/>
              <a:t> относится к среднеразвитым индустриально-аграрным регионам. Предприятия Оренбургской области дают более 5% общероссийской добычи природного газа, 3% нефти, 6% производства стали, по 30% доменного оборудования и производства серы, более 30% асбеста. Важное место занимает Оренбуржье в производстве медных концентратов и черновой меди, никеля, кобальта, муки и крупы, мясной продукции, соли, электродвигателей переменного тока, шелковых тканей. </a:t>
            </a:r>
          </a:p>
        </p:txBody>
      </p:sp>
    </p:spTree>
    <p:extLst>
      <p:ext uri="{BB962C8B-B14F-4D97-AF65-F5344CB8AC3E}">
        <p14:creationId xmlns:p14="http://schemas.microsoft.com/office/powerpoint/2010/main" val="408380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4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4" descr="1c6402225c67a1ddc2a03dd58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63200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04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8" name="Picture 4" descr="3117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285750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23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7162800" cy="3657600"/>
          </a:xfrm>
        </p:spPr>
        <p:txBody>
          <a:bodyPr/>
          <a:lstStyle/>
          <a:p>
            <a:pPr eaLnBrk="1" hangingPunct="1"/>
            <a:r>
              <a:rPr lang="ru-RU" smtClean="0"/>
              <a:t>В </a:t>
            </a:r>
            <a:r>
              <a:rPr lang="ru-RU" b="1" smtClean="0"/>
              <a:t>Оренбургской области</a:t>
            </a:r>
            <a:r>
              <a:rPr lang="ru-RU" smtClean="0"/>
              <a:t> относительно слабо развита сфера услуг и лучше развиты отрасли материального производства. Это объясняет их больший вклад в валовой внутренний продукт (ВВП) России. </a:t>
            </a:r>
          </a:p>
        </p:txBody>
      </p:sp>
      <p:pic>
        <p:nvPicPr>
          <p:cNvPr id="74756" name="Picture 4" descr="prom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55340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0718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Промышленность</a:t>
            </a:r>
            <a:r>
              <a:rPr lang="ru-RU" smtClean="0"/>
              <a:t> - важная отрасль экономики </a:t>
            </a:r>
            <a:r>
              <a:rPr lang="ru-RU" smtClean="0">
                <a:hlinkClick r:id="rId2"/>
              </a:rPr>
              <a:t>Оренбургской области</a:t>
            </a:r>
            <a:r>
              <a:rPr lang="ru-RU" smtClean="0"/>
              <a:t>. В ней занято 25% экономически активного населения и производится 55% валового регионального продукта. Основные отрасли - топливно-энергетический и металлургический комплексы. </a:t>
            </a:r>
          </a:p>
        </p:txBody>
      </p:sp>
    </p:spTree>
    <p:extLst>
      <p:ext uri="{BB962C8B-B14F-4D97-AF65-F5344CB8AC3E}">
        <p14:creationId xmlns:p14="http://schemas.microsoft.com/office/powerpoint/2010/main" val="95603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066800"/>
          </a:xfrm>
        </p:spPr>
        <p:txBody>
          <a:bodyPr/>
          <a:lstStyle/>
          <a:p>
            <a:pPr eaLnBrk="1" hangingPunct="1"/>
            <a:r>
              <a:rPr lang="ru-RU" b="1" smtClean="0"/>
              <a:t>Газовая промышленность</a:t>
            </a:r>
            <a:r>
              <a:rPr lang="ru-RU" smtClean="0"/>
              <a:t>.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Введущая отрасль топливно-энергетического комплекса (20%). Наличие самого крупного в Европе уникального газоконденсатного месторождения способствовало основанию в области крупнейшего газоперерабатывающего комплекса, основные объекты которого - газоперерабатывающий и гелиевый заводы. </a:t>
            </a:r>
          </a:p>
        </p:txBody>
      </p:sp>
    </p:spTree>
    <p:extLst>
      <p:ext uri="{BB962C8B-B14F-4D97-AF65-F5344CB8AC3E}">
        <p14:creationId xmlns:p14="http://schemas.microsoft.com/office/powerpoint/2010/main" val="16698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4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6012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2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Нефтяная и нефтеперерабатывающая промышленность</a:t>
            </a:r>
            <a:r>
              <a:rPr lang="ru-RU" sz="3800" smtClean="0"/>
              <a:t>.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Ведущая отрасль промышленности области (21%). Около 60% нефти добывается в Курманаевском, Первомайском, Сорочинском районах. Черная металлургия является третьей ведущей отраслью промышленного комплекса области. </a:t>
            </a:r>
          </a:p>
        </p:txBody>
      </p:sp>
    </p:spTree>
    <p:extLst>
      <p:ext uri="{BB962C8B-B14F-4D97-AF65-F5344CB8AC3E}">
        <p14:creationId xmlns:p14="http://schemas.microsoft.com/office/powerpoint/2010/main" val="182034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08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8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4" descr="36-08-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0"/>
            <a:ext cx="9829800" cy="724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37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Металлургия</a:t>
            </a:r>
            <a:r>
              <a:rPr lang="ru-RU" smtClean="0"/>
              <a:t>.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В Оренбургской области действуют предприятия цветной металлургии. Выпуск и переработка меди, цинка, криолита, фтористого алюминия и натрия, никеля и кобальта, свинца. </a:t>
            </a:r>
          </a:p>
        </p:txBody>
      </p:sp>
    </p:spTree>
    <p:extLst>
      <p:ext uri="{BB962C8B-B14F-4D97-AF65-F5344CB8AC3E}">
        <p14:creationId xmlns:p14="http://schemas.microsoft.com/office/powerpoint/2010/main" val="229369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829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bb_1-2(38)-p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48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Машиностроение.</a:t>
            </a:r>
            <a:r>
              <a:rPr lang="ru-RU" smtClean="0"/>
              <a:t> 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Машиностроение производит 8,3% объема промышленной продукции и является важной составляющей экономики области. </a:t>
            </a:r>
          </a:p>
        </p:txBody>
      </p:sp>
    </p:spTree>
    <p:extLst>
      <p:ext uri="{BB962C8B-B14F-4D97-AF65-F5344CB8AC3E}">
        <p14:creationId xmlns:p14="http://schemas.microsoft.com/office/powerpoint/2010/main" val="101377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8" name="Picture 4" descr="d1288e482170ba81053630416dcc085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9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Предприятия машиностроительного комплекса специализируются на выпуске металлургического оборудования, кузнечно-прессовых машин, гидравлического оборудования машиностроительного применения, металлорежущих станков, автомобильных и тракторных прицепов, металлических конструкций для промышленных, административных и других зданий, котлов и блочных котельных, радиаторов к автомобилям и тракторам, электродвигателей переменного тока, низковольтной электрической аппаратуры, силовых преобразователей, бытовых холодильников и морозильников. </a:t>
            </a:r>
          </a:p>
        </p:txBody>
      </p:sp>
    </p:spTree>
    <p:extLst>
      <p:ext uri="{BB962C8B-B14F-4D97-AF65-F5344CB8AC3E}">
        <p14:creationId xmlns:p14="http://schemas.microsoft.com/office/powerpoint/2010/main" val="136488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В структуре </a:t>
            </a:r>
            <a:r>
              <a:rPr lang="ru-RU" sz="2400" b="1" smtClean="0"/>
              <a:t>машиностроительного комплекса</a:t>
            </a:r>
            <a:r>
              <a:rPr lang="ru-RU" sz="2400" smtClean="0"/>
              <a:t> развито сельскохозяйственное, транспортное машиностроение и станкостроение. Тяжелое машиностроение является основной отраслью специализации машиностроительного комплекса области. Близость металлургических предприятий и черный металлопрокат - основных поставщиков сырья и одновременно главных потребителей его продукции - способствует относительно стабильной работе тяжелого машиностроения. </a:t>
            </a:r>
          </a:p>
        </p:txBody>
      </p:sp>
    </p:spTree>
    <p:extLst>
      <p:ext uri="{BB962C8B-B14F-4D97-AF65-F5344CB8AC3E}">
        <p14:creationId xmlns:p14="http://schemas.microsoft.com/office/powerpoint/2010/main" val="3290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60" name="Picture 4" descr="124237997923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103632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63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Химический комплекс. 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40386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smtClean="0"/>
              <a:t>Предприятия отрасли производят хромовые соединения, эмалевые краски, формовые и неформовые резинотехнические изделия, изделия из пластмасс. Развитие и размещение химической промышленности Оренбургской области в основном связано с возможностями ее комбинирования с черной и цветной металлургией, нефте- и газоперерабатывающей промышленностью. Химическая промышленность в значительной степени сконцентрирована на востоке области. Здесь находятся крупные металлургические и нефтеперерабатывающие предприятия, с которыми взаимодействует химическая промышленность на основе комбинированного, комплексного использования сырья и побочных продуктов технологического процесса </a:t>
            </a:r>
          </a:p>
        </p:txBody>
      </p:sp>
      <p:pic>
        <p:nvPicPr>
          <p:cNvPr id="90116" name="Picture 4" descr="257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62050"/>
            <a:ext cx="4154488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15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8" name="Picture 4" descr="pro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13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Легкая промышленность.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Оренбургская область производит широкую номенклатуру готовой продукции: шелковые ткани, нетканые материалы, искусственный мех и изделия из него, бельевой и верхний трикотаж, пуховые платки, чулочно-носочные и перчаточные изделия, разнообразные швейные изделия: мужская, женская, детская одежда от платьев и верхних сорочек до современного пальто, кожаную обувь.</a:t>
            </a:r>
          </a:p>
        </p:txBody>
      </p:sp>
    </p:spTree>
    <p:extLst>
      <p:ext uri="{BB962C8B-B14F-4D97-AF65-F5344CB8AC3E}">
        <p14:creationId xmlns:p14="http://schemas.microsoft.com/office/powerpoint/2010/main" val="273916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921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  <p:bldP spid="921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6" name="Picture 4" descr="33151022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452438"/>
            <a:ext cx="3971925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91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000" b="1" smtClean="0"/>
              <a:t>Крупнейшие промышленные предприятия</a:t>
            </a:r>
            <a:r>
              <a:rPr lang="en-US" sz="2000" b="1" smtClean="0"/>
              <a:t/>
            </a:r>
            <a:br>
              <a:rPr lang="en-US" sz="2000" b="1" smtClean="0"/>
            </a:br>
            <a:r>
              <a:rPr lang="ru-RU" sz="2000" b="1" smtClean="0"/>
              <a:t> Оренбургской области</a:t>
            </a:r>
            <a:r>
              <a:rPr lang="ru-RU" smtClean="0"/>
              <a:t> </a:t>
            </a:r>
          </a:p>
        </p:txBody>
      </p:sp>
      <p:sp>
        <p:nvSpPr>
          <p:cNvPr id="95337" name="Rectangle 10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1400" smtClean="0"/>
              <a:t>заводПереработка фракции легких углеводородов, сжиженного газа, гелияОренбургский район, пос. Холодные ключи</a:t>
            </a:r>
          </a:p>
          <a:p>
            <a:pPr eaLnBrk="1" hangingPunct="1"/>
            <a:r>
              <a:rPr lang="ru-RU" sz="1400" smtClean="0"/>
              <a:t>Газоперерабатывающий заводПереработка газаОренбургский район, пос. Холодные ключи</a:t>
            </a:r>
          </a:p>
          <a:p>
            <a:pPr eaLnBrk="1" hangingPunct="1"/>
            <a:r>
              <a:rPr lang="ru-RU" sz="1400" smtClean="0"/>
              <a:t>Нефтемаслозавод ОАОПроизводство технических маселОренбург, ул. Заводская, 30</a:t>
            </a:r>
          </a:p>
          <a:p>
            <a:pPr eaLnBrk="1" hangingPunct="1"/>
            <a:r>
              <a:rPr lang="ru-RU" sz="1400" smtClean="0"/>
              <a:t>Уралнефтегазпром ЗАОДобыча нефти, газаОренбург , пр-т Дзержинского, 2</a:t>
            </a:r>
          </a:p>
          <a:p>
            <a:pPr eaLnBrk="1" hangingPunct="1"/>
            <a:r>
              <a:rPr lang="ru-RU" sz="1400" smtClean="0"/>
              <a:t>Оренбургский радиатор ОООВыпуск теплообменников для машин, автомобилей, блоков, охладителей надувочного воздуха.Оренбург, ул. Комсомольская, 175</a:t>
            </a:r>
          </a:p>
          <a:p>
            <a:pPr eaLnBrk="1" hangingPunct="1"/>
            <a:r>
              <a:rPr lang="ru-RU" sz="1400" smtClean="0"/>
              <a:t>Завод Инвертор ОАОПроизводство и реализация сварочных высокочастотных преобразователей инверторного типаОренбург , пр-д Автоматики, 8</a:t>
            </a:r>
          </a:p>
          <a:p>
            <a:pPr eaLnBrk="1" hangingPunct="1"/>
            <a:r>
              <a:rPr lang="ru-RU" sz="1400" smtClean="0"/>
              <a:t>Гидропресс ОАОПроектирование и изготовление гидравлических прессовОренбург , пр-т Братьев Коростелевых, 52</a:t>
            </a:r>
          </a:p>
          <a:p>
            <a:pPr eaLnBrk="1" hangingPunct="1"/>
            <a:r>
              <a:rPr lang="ru-RU" sz="1400" smtClean="0"/>
              <a:t>Стрела ОАО ПОПроизводство вертолетов, сельскохозяйственных машин, учебно-тренировочных самолетовОренбург, ул. Шевченко, 26</a:t>
            </a:r>
          </a:p>
          <a:p>
            <a:pPr eaLnBrk="1" hangingPunct="1"/>
            <a:r>
              <a:rPr lang="ru-RU" sz="1400" smtClean="0"/>
              <a:t>Завод бурового оборудования ОАОИзготовление бурового оборудованияОренбург, пр. Победы, 118</a:t>
            </a:r>
          </a:p>
          <a:p>
            <a:pPr eaLnBrk="1" hangingPunct="1"/>
            <a:r>
              <a:rPr lang="ru-RU" sz="1400" smtClean="0"/>
              <a:t>Бузулукский завод тяжелого машиностроенияПроизводство буровых станков, технологического оборудованияБузулук, ул. Рабочая, 68</a:t>
            </a:r>
          </a:p>
          <a:p>
            <a:pPr eaLnBrk="1" hangingPunct="1"/>
            <a:r>
              <a:rPr lang="ru-RU" sz="1400" smtClean="0"/>
              <a:t>Оренбургнефть ОАОДобыча нефтиБузулук, ул. Магистральная, 2</a:t>
            </a:r>
          </a:p>
          <a:p>
            <a:pPr eaLnBrk="1" hangingPunct="1"/>
            <a:r>
              <a:rPr lang="ru-RU" sz="1400" smtClean="0"/>
              <a:t>Гайский горно-обогатительный комбинат ОАОПроизводство медного цинкового концентратаГай, ул. Промышленная 1</a:t>
            </a:r>
          </a:p>
        </p:txBody>
      </p:sp>
      <p:sp>
        <p:nvSpPr>
          <p:cNvPr id="25604" name="Rectangle 106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53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337" grpId="0" build="p"/>
    </p:bldLst>
  </p:timing>
</p:sld>
</file>

<file path=ppt/theme/theme1.xml><?xml version="1.0" encoding="utf-8"?>
<a:theme xmlns:a="http://schemas.openxmlformats.org/drawingml/2006/main" name="Слои">
  <a:themeElements>
    <a:clrScheme name="Слои 4">
      <a:dk1>
        <a:srgbClr val="455B41"/>
      </a:dk1>
      <a:lt1>
        <a:srgbClr val="FFFFCC"/>
      </a:lt1>
      <a:dk2>
        <a:srgbClr val="79A994"/>
      </a:dk2>
      <a:lt2>
        <a:srgbClr val="FFFFCC"/>
      </a:lt2>
      <a:accent1>
        <a:srgbClr val="517087"/>
      </a:accent1>
      <a:accent2>
        <a:srgbClr val="666699"/>
      </a:accent2>
      <a:accent3>
        <a:srgbClr val="BED1C8"/>
      </a:accent3>
      <a:accent4>
        <a:srgbClr val="DADAAE"/>
      </a:accent4>
      <a:accent5>
        <a:srgbClr val="B3BBC3"/>
      </a:accent5>
      <a:accent6>
        <a:srgbClr val="5C5C8A"/>
      </a:accent6>
      <a:hlink>
        <a:srgbClr val="993300"/>
      </a:hlink>
      <a:folHlink>
        <a:srgbClr val="A4AF6B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Слои">
  <a:themeElements>
    <a:clrScheme name="Слои 4">
      <a:dk1>
        <a:srgbClr val="455B41"/>
      </a:dk1>
      <a:lt1>
        <a:srgbClr val="FFFFCC"/>
      </a:lt1>
      <a:dk2>
        <a:srgbClr val="79A994"/>
      </a:dk2>
      <a:lt2>
        <a:srgbClr val="FFFFCC"/>
      </a:lt2>
      <a:accent1>
        <a:srgbClr val="517087"/>
      </a:accent1>
      <a:accent2>
        <a:srgbClr val="666699"/>
      </a:accent2>
      <a:accent3>
        <a:srgbClr val="BED1C8"/>
      </a:accent3>
      <a:accent4>
        <a:srgbClr val="DADAAE"/>
      </a:accent4>
      <a:accent5>
        <a:srgbClr val="B3BBC3"/>
      </a:accent5>
      <a:accent6>
        <a:srgbClr val="5C5C8A"/>
      </a:accent6>
      <a:hlink>
        <a:srgbClr val="993300"/>
      </a:hlink>
      <a:folHlink>
        <a:srgbClr val="A4AF6B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489</Words>
  <Application>Microsoft Office PowerPoint</Application>
  <PresentationFormat>Экран (4:3)</PresentationFormat>
  <Paragraphs>32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Слои</vt:lpstr>
      <vt:lpstr>1_Слои</vt:lpstr>
      <vt:lpstr>Экономика Оренбургской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Газовая промышленность.</vt:lpstr>
      <vt:lpstr>Презентация PowerPoint</vt:lpstr>
      <vt:lpstr>Нефтяная и нефтеперерабатывающая промышленность.</vt:lpstr>
      <vt:lpstr>Презентация PowerPoint</vt:lpstr>
      <vt:lpstr>Металлургия.</vt:lpstr>
      <vt:lpstr>Презентация PowerPoint</vt:lpstr>
      <vt:lpstr>Машиностроение. </vt:lpstr>
      <vt:lpstr>Презентация PowerPoint</vt:lpstr>
      <vt:lpstr>Презентация PowerPoint</vt:lpstr>
      <vt:lpstr>Презентация PowerPoint</vt:lpstr>
      <vt:lpstr>Презентация PowerPoint</vt:lpstr>
      <vt:lpstr>Химический комплекс. </vt:lpstr>
      <vt:lpstr>Презентация PowerPoint</vt:lpstr>
      <vt:lpstr>Легкая промышленность.</vt:lpstr>
      <vt:lpstr>Презентация PowerPoint</vt:lpstr>
      <vt:lpstr>Крупнейшие промышленные предприятия  Оренбургской области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Экономика Оренбургской области</dc:title>
  <dc:creator>1</dc:creator>
  <cp:lastModifiedBy>1</cp:lastModifiedBy>
  <cp:revision>2</cp:revision>
  <dcterms:created xsi:type="dcterms:W3CDTF">2017-02-13T23:13:53Z</dcterms:created>
  <dcterms:modified xsi:type="dcterms:W3CDTF">2017-02-14T01:12:34Z</dcterms:modified>
</cp:coreProperties>
</file>